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33"/>
  </p:notesMasterIdLst>
  <p:sldIdLst>
    <p:sldId id="256" r:id="rId2"/>
    <p:sldId id="259" r:id="rId3"/>
    <p:sldId id="261" r:id="rId4"/>
    <p:sldId id="260" r:id="rId5"/>
    <p:sldId id="262" r:id="rId6"/>
    <p:sldId id="263" r:id="rId7"/>
    <p:sldId id="289" r:id="rId8"/>
    <p:sldId id="265" r:id="rId9"/>
    <p:sldId id="291" r:id="rId10"/>
    <p:sldId id="290" r:id="rId11"/>
    <p:sldId id="270" r:id="rId12"/>
    <p:sldId id="294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8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FBD"/>
    <a:srgbClr val="0E1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A5B31D-9E70-4C45-9272-821E8DC27ABF}" type="datetimeFigureOut">
              <a:rPr lang="sr-Latn-CS"/>
              <a:pPr>
                <a:defRPr/>
              </a:pPr>
              <a:t>29.7.2021.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A112D4-BCE5-4B13-A7D1-63126DCE3A1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57410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112D4-BCE5-4B13-A7D1-63126DCE3A15}" type="slidenum">
              <a:rPr lang="sr-Latn-CS" smtClean="0"/>
              <a:pPr>
                <a:defRPr/>
              </a:pPr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288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112D4-BCE5-4B13-A7D1-63126DCE3A15}" type="slidenum">
              <a:rPr lang="sr-Latn-CS" smtClean="0"/>
              <a:pPr>
                <a:defRPr/>
              </a:pPr>
              <a:t>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8252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112D4-BCE5-4B13-A7D1-63126DCE3A15}" type="slidenum">
              <a:rPr lang="sr-Latn-CS" smtClean="0"/>
              <a:pPr>
                <a:defRPr/>
              </a:pPr>
              <a:t>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336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112D4-BCE5-4B13-A7D1-63126DCE3A15}" type="slidenum">
              <a:rPr lang="sr-Latn-CS" smtClean="0"/>
              <a:pPr>
                <a:defRPr/>
              </a:pPr>
              <a:t>9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805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112D4-BCE5-4B13-A7D1-63126DCE3A15}" type="slidenum">
              <a:rPr lang="sr-Latn-CS" smtClean="0"/>
              <a:pPr>
                <a:defRPr/>
              </a:pPr>
              <a:t>10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754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99D834-5A53-4467-A113-4789D10F31E0}" type="slidenum">
              <a:rPr lang="sr-Latn-CS" altLang="sr-Latn-RS"/>
              <a:pPr/>
              <a:t>30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9500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9F8CFC2-6818-44A7-87E2-B2AC745BD007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16946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4429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33489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97749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16992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02075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54275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04670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98187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7139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8C14-664E-4C5E-9A4F-304F20B83F4C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3892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96390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7911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63EB9-FFE4-41A3-A2CE-3B96D2BB1A99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1677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D04ED-49EE-4735-853A-B45898A243A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6898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60493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32182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33C17E-AA40-4308-B1C2-6E87ABCAC8D2}" type="slidenum">
              <a:rPr lang="es-ES" altLang="sr-Latn-RS" smtClean="0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72853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sr-Latn-RS" sz="4400" dirty="0"/>
              <a:t>PSIHOFIZI</a:t>
            </a:r>
            <a:r>
              <a:rPr lang="sr-Latn-RS" altLang="sr-Latn-RS" sz="4400" dirty="0"/>
              <a:t>ČKA   PODRŠKA    PACIJENTIMA    SA    HRONIČNIM   BOLOM</a:t>
            </a:r>
            <a:endParaRPr lang="es-ES" altLang="sr-Latn-RS" sz="4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FDCDBC-33E3-46B4-8009-C1F0ADA3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221088"/>
            <a:ext cx="4066384" cy="2883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76BBB-1EB5-4DA7-96C8-C50F5278BBE4}"/>
              </a:ext>
            </a:extLst>
          </p:cNvPr>
          <p:cNvSpPr txBox="1"/>
          <p:nvPr/>
        </p:nvSpPr>
        <p:spPr>
          <a:xfrm>
            <a:off x="6223722" y="5085184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Autor:</a:t>
            </a:r>
          </a:p>
          <a:p>
            <a:pPr algn="ctr"/>
            <a:r>
              <a:rPr lang="en-US" sz="2400" dirty="0" err="1"/>
              <a:t>Slađana</a:t>
            </a:r>
            <a:r>
              <a:rPr lang="en-US" sz="2400" dirty="0"/>
              <a:t> Đukić</a:t>
            </a:r>
          </a:p>
          <a:p>
            <a:pPr algn="ctr"/>
            <a:r>
              <a:rPr lang="en-US" sz="2400" dirty="0" err="1"/>
              <a:t>Psiholog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 err="1"/>
              <a:t>Psihofizioterapeut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sr-Latn-RS" altLang="sr-Latn-RS" sz="3600"/>
              <a:t>NAČIN RADA</a:t>
            </a:r>
          </a:p>
        </p:txBody>
      </p:sp>
      <p:sp>
        <p:nvSpPr>
          <p:cNvPr id="12292" name="Rectangle 14"/>
          <p:cNvSpPr txBox="1">
            <a:spLocks noChangeArrowheads="1"/>
          </p:cNvSpPr>
          <p:nvPr/>
        </p:nvSpPr>
        <p:spPr bwMode="auto">
          <a:xfrm>
            <a:off x="0" y="765175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dirty="0">
                <a:solidFill>
                  <a:schemeClr val="tx2"/>
                </a:solidFill>
              </a:rPr>
              <a:t>Timski </a:t>
            </a:r>
            <a:r>
              <a:rPr lang="en-US" altLang="sr-Latn-RS" sz="3600" dirty="0" err="1">
                <a:solidFill>
                  <a:schemeClr val="tx2"/>
                </a:solidFill>
              </a:rPr>
              <a:t>i</a:t>
            </a:r>
            <a:r>
              <a:rPr lang="sr-Latn-RS" altLang="sr-Latn-RS" sz="3600" dirty="0">
                <a:solidFill>
                  <a:schemeClr val="tx2"/>
                </a:solidFill>
              </a:rPr>
              <a:t> Interdisciplinarni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39752" y="1673225"/>
            <a:ext cx="6804248" cy="3699991"/>
            <a:chOff x="1674" y="1108"/>
            <a:chExt cx="3784" cy="2758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20302575" flipH="1" flipV="1">
              <a:off x="4703" y="2786"/>
              <a:ext cx="755" cy="173"/>
              <a:chOff x="2623" y="1051"/>
              <a:chExt cx="705" cy="188"/>
            </a:xfrm>
          </p:grpSpPr>
          <p:grpSp>
            <p:nvGrpSpPr>
              <p:cNvPr id="71" name="Group 9"/>
              <p:cNvGrpSpPr>
                <a:grpSpLocks/>
              </p:cNvGrpSpPr>
              <p:nvPr/>
            </p:nvGrpSpPr>
            <p:grpSpPr bwMode="auto">
              <a:xfrm>
                <a:off x="2623" y="1051"/>
                <a:ext cx="653" cy="185"/>
                <a:chOff x="1701" y="2568"/>
                <a:chExt cx="982" cy="279"/>
              </a:xfrm>
            </p:grpSpPr>
            <p:sp>
              <p:nvSpPr>
                <p:cNvPr id="75" name="AutoShape 1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6" name="AutoShape 1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7" name="AutoShape 1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  <p:grpSp>
            <p:nvGrpSpPr>
              <p:cNvPr id="72" name="Group 14"/>
              <p:cNvGrpSpPr>
                <a:grpSpLocks/>
              </p:cNvGrpSpPr>
              <p:nvPr/>
            </p:nvGrpSpPr>
            <p:grpSpPr bwMode="auto">
              <a:xfrm rot="1353540">
                <a:off x="2695" y="1088"/>
                <a:ext cx="633" cy="151"/>
                <a:chOff x="1565" y="2568"/>
                <a:chExt cx="952" cy="227"/>
              </a:xfrm>
            </p:grpSpPr>
            <p:sp>
              <p:nvSpPr>
                <p:cNvPr id="7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674" y="2351"/>
              <a:ext cx="329" cy="251"/>
              <a:chOff x="2180" y="1267"/>
              <a:chExt cx="1350" cy="1030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gray">
              <a:xfrm>
                <a:off x="2301" y="1267"/>
                <a:ext cx="1021" cy="103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2857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 rot="10082854">
                <a:off x="2180" y="2013"/>
                <a:ext cx="926" cy="237"/>
                <a:chOff x="2598" y="1026"/>
                <a:chExt cx="957" cy="242"/>
              </a:xfrm>
            </p:grpSpPr>
            <p:grpSp>
              <p:nvGrpSpPr>
                <p:cNvPr id="49" name="Group 26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6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67" name="AutoShape 28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8" name="AutoShape 29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9" name="AutoShape 30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70" name="AutoShape 31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62" name="Group 3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63" name="AutoShape 33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4" name="AutoShape 34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5" name="AutoShape 35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6" name="AutoShape 36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  <p:grpSp>
              <p:nvGrpSpPr>
                <p:cNvPr id="50" name="Group 37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51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7" name="AutoShape 39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8" name="AutoShape 40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9" name="AutoShape 41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0" name="AutoShape 42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52" name="Group 4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3" name="AutoShape 44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4" name="AutoShape 45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5" name="AutoShape 46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6" name="AutoShape 47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2604" y="1361"/>
                <a:ext cx="926" cy="237"/>
                <a:chOff x="2598" y="1026"/>
                <a:chExt cx="957" cy="242"/>
              </a:xfrm>
            </p:grpSpPr>
            <p:grpSp>
              <p:nvGrpSpPr>
                <p:cNvPr id="27" name="Group 4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3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45" name="AutoShape 5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6" name="AutoShape 5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7" name="AutoShape 5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8" name="AutoShape 5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40" name="Group 5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41" name="AutoShape 5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2" name="AutoShape 5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3" name="AutoShape 5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4" name="AutoShape 5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  <p:grpSp>
              <p:nvGrpSpPr>
                <p:cNvPr id="28" name="Group 6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35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6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7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8" name="AutoShape 6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30" name="Group 6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1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2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3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4" name="AutoShape 7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</p:grpSp>
        </p:grpSp>
        <p:cxnSp>
          <p:nvCxnSpPr>
            <p:cNvPr id="9" name="AutoShape 71"/>
            <p:cNvCxnSpPr>
              <a:cxnSpLocks noChangeShapeType="1"/>
              <a:stCxn id="24" idx="0"/>
            </p:cNvCxnSpPr>
            <p:nvPr/>
          </p:nvCxnSpPr>
          <p:spPr bwMode="auto">
            <a:xfrm rot="16200000">
              <a:off x="1597" y="1690"/>
              <a:ext cx="883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72"/>
            <p:cNvCxnSpPr>
              <a:cxnSpLocks noChangeShapeType="1"/>
              <a:stCxn id="24" idx="4"/>
            </p:cNvCxnSpPr>
            <p:nvPr/>
          </p:nvCxnSpPr>
          <p:spPr bwMode="auto">
            <a:xfrm rot="16200000" flipH="1">
              <a:off x="1599" y="2840"/>
              <a:ext cx="879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>
              <a:off x="1974" y="2482"/>
              <a:ext cx="2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2256" y="1108"/>
              <a:ext cx="1411" cy="710"/>
              <a:chOff x="2289" y="1260"/>
              <a:chExt cx="1335" cy="672"/>
            </a:xfrm>
          </p:grpSpPr>
          <p:sp>
            <p:nvSpPr>
              <p:cNvPr id="22" name="AutoShape 75"/>
              <p:cNvSpPr>
                <a:spLocks noChangeArrowheads="1"/>
              </p:cNvSpPr>
              <p:nvPr/>
            </p:nvSpPr>
            <p:spPr bwMode="ltGray">
              <a:xfrm>
                <a:off x="2289" y="1260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23" name="Picture 76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1280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2258" y="2131"/>
              <a:ext cx="1411" cy="710"/>
              <a:chOff x="2291" y="2228"/>
              <a:chExt cx="1335" cy="672"/>
            </a:xfrm>
          </p:grpSpPr>
          <p:sp>
            <p:nvSpPr>
              <p:cNvPr id="20" name="AutoShape 78"/>
              <p:cNvSpPr>
                <a:spLocks noChangeArrowheads="1"/>
              </p:cNvSpPr>
              <p:nvPr/>
            </p:nvSpPr>
            <p:spPr bwMode="ltGray">
              <a:xfrm>
                <a:off x="2291" y="222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21" name="Picture 79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2250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2260" y="3156"/>
              <a:ext cx="1411" cy="710"/>
              <a:chOff x="2293" y="3198"/>
              <a:chExt cx="1335" cy="672"/>
            </a:xfrm>
          </p:grpSpPr>
          <p:sp>
            <p:nvSpPr>
              <p:cNvPr id="18" name="AutoShape 81"/>
              <p:cNvSpPr>
                <a:spLocks noChangeArrowheads="1"/>
              </p:cNvSpPr>
              <p:nvPr/>
            </p:nvSpPr>
            <p:spPr bwMode="ltGray">
              <a:xfrm>
                <a:off x="2293" y="319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19" name="Picture 82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3216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2294" y="1245"/>
              <a:ext cx="13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RS" sz="2400" dirty="0"/>
                <a:t>MEDICINA </a:t>
              </a: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2294" y="2253"/>
              <a:ext cx="13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r-Latn-RS" sz="2400" dirty="0"/>
                <a:t>UM</a:t>
              </a:r>
              <a:endParaRPr lang="en-US" altLang="sr-Latn-R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2294" y="3293"/>
              <a:ext cx="13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RS" sz="2400" dirty="0"/>
                <a:t>TELO</a:t>
              </a:r>
              <a:endParaRPr lang="sr-Latn-RS" altLang="sr-Latn-RS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F2B465-D128-4761-9F0E-EF2FBBE9F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7298" y="4244724"/>
            <a:ext cx="4066384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B3063-E714-47D7-B653-D20ABA49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4066334" cy="2880320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12ABAC02-AC86-4167-8428-ED5E3670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45" y="628258"/>
            <a:ext cx="9144000" cy="283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sr-Latn-RS" dirty="0"/>
              <a:t>Danas se u </a:t>
            </a:r>
            <a:r>
              <a:rPr lang="en-US" altLang="sr-Latn-RS" dirty="0" err="1"/>
              <a:t>radu</a:t>
            </a:r>
            <a:r>
              <a:rPr lang="en-US" altLang="sr-Latn-RS" dirty="0"/>
              <a:t> </a:t>
            </a:r>
            <a:r>
              <a:rPr lang="en-US" altLang="sr-Latn-RS" dirty="0" err="1"/>
              <a:t>sa</a:t>
            </a:r>
            <a:r>
              <a:rPr lang="en-US" altLang="sr-Latn-RS" dirty="0"/>
              <a:t> </a:t>
            </a:r>
            <a:r>
              <a:rPr lang="en-US" altLang="sr-Latn-RS" dirty="0" err="1"/>
              <a:t>hronično</a:t>
            </a:r>
            <a:r>
              <a:rPr lang="en-US" altLang="sr-Latn-RS" dirty="0"/>
              <a:t> </a:t>
            </a:r>
            <a:r>
              <a:rPr lang="en-US" altLang="sr-Latn-RS" dirty="0" err="1"/>
              <a:t>obolelim</a:t>
            </a:r>
            <a:r>
              <a:rPr lang="en-US" altLang="sr-Latn-RS" dirty="0"/>
              <a:t> </a:t>
            </a:r>
            <a:r>
              <a:rPr lang="en-US" altLang="sr-Latn-RS" dirty="0" err="1"/>
              <a:t>licima</a:t>
            </a:r>
            <a:r>
              <a:rPr lang="en-US" altLang="sr-Latn-RS" dirty="0"/>
              <a:t> </a:t>
            </a:r>
            <a:r>
              <a:rPr lang="en-US" altLang="sr-Latn-RS" dirty="0" err="1"/>
              <a:t>podrazumeva</a:t>
            </a:r>
            <a:r>
              <a:rPr lang="en-US" altLang="sr-Latn-RS" dirty="0"/>
              <a:t> </a:t>
            </a:r>
            <a:r>
              <a:rPr lang="en-US" altLang="sr-Latn-RS" dirty="0" err="1"/>
              <a:t>interdisciplinarni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biopsihosocijalni</a:t>
            </a:r>
            <a:r>
              <a:rPr lang="en-US" altLang="sr-Latn-RS" dirty="0"/>
              <a:t> </a:t>
            </a:r>
            <a:r>
              <a:rPr lang="en-US" altLang="sr-Latn-RS" dirty="0" err="1"/>
              <a:t>pristup</a:t>
            </a:r>
            <a:r>
              <a:rPr lang="en-US" altLang="sr-Latn-RS" dirty="0"/>
              <a:t> koji </a:t>
            </a:r>
            <a:r>
              <a:rPr lang="en-US" altLang="sr-Latn-RS" dirty="0" err="1"/>
              <a:t>uključuje</a:t>
            </a:r>
            <a:r>
              <a:rPr lang="en-US" altLang="sr-Latn-RS" dirty="0"/>
              <a:t> </a:t>
            </a:r>
            <a:r>
              <a:rPr lang="en-US" altLang="sr-Latn-RS" dirty="0" err="1"/>
              <a:t>neurološke</a:t>
            </a:r>
            <a:r>
              <a:rPr lang="en-US" altLang="sr-Latn-RS" dirty="0"/>
              <a:t>, </a:t>
            </a:r>
            <a:r>
              <a:rPr lang="en-US" altLang="sr-Latn-RS" dirty="0" err="1"/>
              <a:t>kognitivne</a:t>
            </a:r>
            <a:r>
              <a:rPr lang="en-US" altLang="sr-Latn-RS" dirty="0"/>
              <a:t>, </a:t>
            </a:r>
            <a:r>
              <a:rPr lang="en-US" altLang="sr-Latn-RS" dirty="0" err="1"/>
              <a:t>bihevioralne</a:t>
            </a:r>
            <a:r>
              <a:rPr lang="en-US" altLang="sr-Latn-RS" dirty="0"/>
              <a:t>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psihodinamske</a:t>
            </a:r>
            <a:r>
              <a:rPr lang="en-US" altLang="sr-Latn-RS" dirty="0"/>
              <a:t> </a:t>
            </a:r>
            <a:r>
              <a:rPr lang="en-US" altLang="sr-Latn-RS" dirty="0" err="1"/>
              <a:t>ekspertize</a:t>
            </a:r>
            <a:r>
              <a:rPr lang="en-US" altLang="sr-Latn-RS" dirty="0"/>
              <a:t> bola </a:t>
            </a:r>
            <a:r>
              <a:rPr lang="en-US" altLang="sr-Latn-RS" dirty="0" err="1"/>
              <a:t>i</a:t>
            </a:r>
            <a:r>
              <a:rPr lang="en-US" altLang="sr-Latn-RS" dirty="0"/>
              <a:t> </a:t>
            </a:r>
            <a:r>
              <a:rPr lang="en-US" altLang="sr-Latn-RS" dirty="0" err="1"/>
              <a:t>sačinjava</a:t>
            </a:r>
            <a:r>
              <a:rPr lang="en-US" altLang="sr-Latn-RS" dirty="0"/>
              <a:t> se za </a:t>
            </a:r>
            <a:r>
              <a:rPr lang="en-US" altLang="sr-Latn-RS" dirty="0" err="1"/>
              <a:t>svaki</a:t>
            </a:r>
            <a:r>
              <a:rPr lang="en-US" altLang="sr-Latn-RS" dirty="0"/>
              <a:t> </a:t>
            </a:r>
            <a:r>
              <a:rPr lang="en-US" altLang="sr-Latn-RS" dirty="0" err="1"/>
              <a:t>individualni</a:t>
            </a:r>
            <a:r>
              <a:rPr lang="en-US" altLang="sr-Latn-RS" dirty="0"/>
              <a:t> </a:t>
            </a:r>
            <a:r>
              <a:rPr lang="en-US" altLang="sr-Latn-RS" dirty="0" err="1"/>
              <a:t>slučaj</a:t>
            </a:r>
            <a:r>
              <a:rPr lang="en-US" altLang="sr-Latn-RS" dirty="0"/>
              <a:t>.</a:t>
            </a:r>
            <a:endParaRPr lang="sr-Latn-RS" altLang="sr-Latn-R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7F85881-D524-4CC4-851C-3DCC528C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9" y="3068655"/>
            <a:ext cx="89289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sr-Latn-RS" sz="1600" dirty="0"/>
              <a:t>(Rains, </a:t>
            </a:r>
            <a:r>
              <a:rPr lang="en-US" altLang="sr-Latn-RS" sz="1600" dirty="0" err="1"/>
              <a:t>Penzien</a:t>
            </a:r>
            <a:r>
              <a:rPr lang="en-US" altLang="sr-Latn-RS" sz="1600" dirty="0"/>
              <a:t>, Jamison, 1992. </a:t>
            </a:r>
            <a:r>
              <a:rPr lang="en-US" altLang="sr-Latn-RS" sz="1600" dirty="0" err="1"/>
              <a:t>prema</a:t>
            </a:r>
            <a:r>
              <a:rPr lang="en-US" altLang="sr-Latn-RS" sz="1600" dirty="0"/>
              <a:t> Berger, 1997.) </a:t>
            </a:r>
            <a:endParaRPr lang="sr-Latn-RS" altLang="sr-Latn-R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idx="1"/>
          </p:nvPr>
        </p:nvSpPr>
        <p:spPr>
          <a:xfrm>
            <a:off x="0" y="-171400"/>
            <a:ext cx="9144000" cy="583339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sr-Latn-RS" altLang="sr-Latn-RS" sz="3200" dirty="0"/>
              <a:t>Bolesti koje  nastaju  u odnosu duše i tela se na telesnoj ravni registruju  kao hroničan bol, a na duševnoj kao fobije, strahovi, teskoba, depresija… </a:t>
            </a:r>
          </a:p>
          <a:p>
            <a:pPr marL="0" indent="0" algn="ctr" eaLnBrk="1" hangingPunct="1">
              <a:buFontTx/>
              <a:buNone/>
            </a:pPr>
            <a:endParaRPr lang="sr-Latn-RS" altLang="sr-Latn-RS" sz="32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3200" dirty="0"/>
              <a:t>I traže multidisciplinarni pristup lečenja.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B3063-E714-47D7-B653-D20ABA49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3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>
          <a:xfrm>
            <a:off x="-20638" y="333375"/>
            <a:ext cx="9144001" cy="1052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3600" dirty="0"/>
              <a:t>Psihofizioterapeut razumeva i prepoznaje -sagledava psihofizički funkcionalni status pacijenta analizirajući:</a:t>
            </a:r>
          </a:p>
        </p:txBody>
      </p:sp>
      <p:sp>
        <p:nvSpPr>
          <p:cNvPr id="5" name="AutoShape 119"/>
          <p:cNvSpPr>
            <a:spLocks noChangeArrowheads="1"/>
          </p:cNvSpPr>
          <p:nvPr/>
        </p:nvSpPr>
        <p:spPr bwMode="ltGray">
          <a:xfrm rot="2692993">
            <a:off x="2471276" y="1926544"/>
            <a:ext cx="3818158" cy="3536256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50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0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6" name="AutoShape 122"/>
          <p:cNvSpPr>
            <a:spLocks noChangeArrowheads="1"/>
          </p:cNvSpPr>
          <p:nvPr/>
        </p:nvSpPr>
        <p:spPr bwMode="gray">
          <a:xfrm rot="2692993" flipH="1" flipV="1">
            <a:off x="2472726" y="1830763"/>
            <a:ext cx="3762724" cy="3772744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50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0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14341" name="AutoShape 120"/>
          <p:cNvSpPr>
            <a:spLocks noChangeArrowheads="1"/>
          </p:cNvSpPr>
          <p:nvPr/>
        </p:nvSpPr>
        <p:spPr bwMode="ltGray">
          <a:xfrm rot="-2707007">
            <a:off x="2420049" y="1884792"/>
            <a:ext cx="3830876" cy="3704355"/>
          </a:xfrm>
          <a:custGeom>
            <a:avLst/>
            <a:gdLst>
              <a:gd name="T0" fmla="*/ 1724819 w 21600"/>
              <a:gd name="T1" fmla="*/ 0 h 21600"/>
              <a:gd name="T2" fmla="*/ 727139 w 21600"/>
              <a:gd name="T3" fmla="*/ 720849 h 21600"/>
              <a:gd name="T4" fmla="*/ 1724819 w 21600"/>
              <a:gd name="T5" fmla="*/ 617413 h 21600"/>
              <a:gd name="T6" fmla="*/ 2722499 w 21600"/>
              <a:gd name="T7" fmla="*/ 7208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50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0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lnTo>
                  <a:pt x="5908" y="5862"/>
                </a:lnTo>
                <a:close/>
              </a:path>
            </a:pathLst>
          </a:custGeom>
          <a:solidFill>
            <a:schemeClr val="folHlink"/>
          </a:solidFill>
          <a:ln w="9525">
            <a:round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sr-Latn-CS" dirty="0"/>
          </a:p>
        </p:txBody>
      </p:sp>
      <p:sp>
        <p:nvSpPr>
          <p:cNvPr id="8" name="AutoShape 121"/>
          <p:cNvSpPr>
            <a:spLocks noChangeArrowheads="1"/>
          </p:cNvSpPr>
          <p:nvPr/>
        </p:nvSpPr>
        <p:spPr bwMode="invGray">
          <a:xfrm rot="18907007" flipV="1">
            <a:off x="2413405" y="1852336"/>
            <a:ext cx="3806046" cy="3729596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50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0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14343" name="WordArt 126"/>
          <p:cNvSpPr>
            <a:spLocks noChangeArrowheads="1" noChangeShapeType="1" noTextEdit="1"/>
          </p:cNvSpPr>
          <p:nvPr/>
        </p:nvSpPr>
        <p:spPr bwMode="gray">
          <a:xfrm rot="-2860605">
            <a:off x="3939303" y="3853123"/>
            <a:ext cx="2162175" cy="1144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pPr algn="ctr"/>
            <a:r>
              <a:rPr lang="sr-Latn-CS" kern="10" dirty="0"/>
              <a:t>OSEĆANJA</a:t>
            </a:r>
          </a:p>
        </p:txBody>
      </p:sp>
      <p:sp>
        <p:nvSpPr>
          <p:cNvPr id="14344" name="WordArt 125"/>
          <p:cNvSpPr>
            <a:spLocks noChangeArrowheads="1" noChangeShapeType="1" noTextEdit="1"/>
          </p:cNvSpPr>
          <p:nvPr/>
        </p:nvSpPr>
        <p:spPr bwMode="gray">
          <a:xfrm rot="2855621">
            <a:off x="2521315" y="3937093"/>
            <a:ext cx="216217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pPr algn="ctr"/>
            <a:r>
              <a:rPr lang="sr-Latn-CS" kern="10" dirty="0"/>
              <a:t>PONAŠANJA</a:t>
            </a:r>
          </a:p>
        </p:txBody>
      </p:sp>
      <p:sp>
        <p:nvSpPr>
          <p:cNvPr id="14345" name="WordArt 124"/>
          <p:cNvSpPr>
            <a:spLocks noChangeArrowheads="1" noChangeShapeType="1" noTextEdit="1"/>
          </p:cNvSpPr>
          <p:nvPr/>
        </p:nvSpPr>
        <p:spPr bwMode="white">
          <a:xfrm rot="2855621">
            <a:off x="3896906" y="2462373"/>
            <a:ext cx="216217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452788"/>
              </a:avLst>
            </a:prstTxWarp>
          </a:bodyPr>
          <a:lstStyle/>
          <a:p>
            <a:pPr algn="ctr"/>
            <a:r>
              <a:rPr lang="sr-Latn-CS" kern="10" dirty="0"/>
              <a:t>FIZIČKE MOGUĆNOSTI</a:t>
            </a:r>
          </a:p>
        </p:txBody>
      </p:sp>
      <p:sp>
        <p:nvSpPr>
          <p:cNvPr id="14346" name="WordArt 123"/>
          <p:cNvSpPr>
            <a:spLocks noChangeArrowheads="1" noChangeShapeType="1" noTextEdit="1"/>
          </p:cNvSpPr>
          <p:nvPr/>
        </p:nvSpPr>
        <p:spPr bwMode="gray">
          <a:xfrm rot="-2607704">
            <a:off x="3073400" y="2555875"/>
            <a:ext cx="915988" cy="614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106880"/>
              </a:avLst>
            </a:prstTxWarp>
          </a:bodyPr>
          <a:lstStyle/>
          <a:p>
            <a:pPr algn="ctr"/>
            <a:r>
              <a:rPr lang="sr-Latn-CS" kern="10" dirty="0"/>
              <a:t>MISLI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F16F8-7B60-4591-96C6-57F9A183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829" y="2550824"/>
            <a:ext cx="2875198" cy="2038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5A512-5C6D-4F95-BBBB-DF5F06EF4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35354C52-B358-4735-B208-8F5DB497E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9144000" cy="5516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Neophodno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je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uvođenje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medikamenata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,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fizikalne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terapije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psihoterapije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.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Pojedinac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se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potom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upoznaje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sa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svojim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zdravstvenim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stanjem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edukuje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se o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tehnikama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relaksacije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modifikovanja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negativnih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automatskih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misli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katastrofičnih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predviđanja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koja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mogu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biti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štetne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u </a:t>
            </a:r>
            <a:r>
              <a:rPr lang="en-US" altLang="sr-Latn-RS" sz="3200" cap="none" dirty="0" err="1">
                <a:latin typeface="+mn-lt"/>
                <a:ea typeface="+mn-ea"/>
                <a:cs typeface="+mn-cs"/>
              </a:rPr>
              <a:t>tretmanu</a:t>
            </a:r>
            <a:r>
              <a:rPr lang="en-US" altLang="sr-Latn-RS" sz="3200" cap="none" dirty="0">
                <a:latin typeface="+mn-lt"/>
                <a:ea typeface="+mn-ea"/>
                <a:cs typeface="+mn-cs"/>
              </a:rPr>
              <a:t> bola (Berger, 1997)</a:t>
            </a:r>
            <a:endParaRPr lang="sr-Latn-RS" altLang="sr-Latn-RS" sz="3200" cap="none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idx="1"/>
          </p:nvPr>
        </p:nvSpPr>
        <p:spPr>
          <a:xfrm>
            <a:off x="0" y="-963488"/>
            <a:ext cx="9144000" cy="6192837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sr-Latn-RS" altLang="sr-Latn-RS" sz="3200" dirty="0"/>
              <a:t>Postavljaju se pitanja pacijentu, razvija se teren za prepoznavanje svojih simptoma kao putokaza, radi se procena funkcionalnog statusa pacijenta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-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fizičkog i psihičkog, preklapaju se dobijeni rezultati, saopštavaju se pacijentu na pristupačan, razumljiv i prihvatljiv način, gledajući na bolest i bol, kao na prijateljski glas psiho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-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fizičkog bića</a:t>
            </a:r>
            <a:r>
              <a:rPr lang="en-US" altLang="sr-Latn-RS" sz="3200" dirty="0"/>
              <a:t> -</a:t>
            </a:r>
            <a:endParaRPr lang="sr-Latn-RS" altLang="sr-Latn-RS" sz="32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3200" dirty="0"/>
              <a:t>SOMATSKO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-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EMOCIONALNI DISBALANS</a:t>
            </a:r>
            <a:endParaRPr lang="sr-Latn-CS" altLang="sr-Latn-R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DFF24-4F0E-4BF0-A30D-AB16319F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Na fizičkom nivou:</a:t>
            </a:r>
          </a:p>
        </p:txBody>
      </p:sp>
      <p:sp>
        <p:nvSpPr>
          <p:cNvPr id="18435" name="Rectangle 15"/>
          <p:cNvSpPr>
            <a:spLocks noGrp="1" noChangeArrowheads="1"/>
          </p:cNvSpPr>
          <p:nvPr>
            <p:ph idx="1"/>
          </p:nvPr>
        </p:nvSpPr>
        <p:spPr>
          <a:xfrm>
            <a:off x="0" y="15214"/>
            <a:ext cx="9144000" cy="56165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Analizira se stav pacijenta</a:t>
            </a:r>
            <a:r>
              <a:rPr lang="en-US" altLang="sr-Latn-RS" sz="2400" dirty="0"/>
              <a:t> </a:t>
            </a:r>
            <a:r>
              <a:rPr lang="sr-Latn-RS" altLang="sr-Latn-RS" sz="2400" dirty="0"/>
              <a:t>-</a:t>
            </a:r>
            <a:r>
              <a:rPr lang="en-US" altLang="sr-Latn-RS" sz="2400" dirty="0"/>
              <a:t> </a:t>
            </a:r>
            <a:r>
              <a:rPr lang="sr-Latn-RS" altLang="sr-Latn-RS" sz="2400" dirty="0"/>
              <a:t>položaj tela;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Svest o ravnoteži;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Koordinacija delova tela;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Napetost ili mlitavost određene grupe mišića;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Merenje snage mišića i obima pokreta, ako je potrebno;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Procenjuje se intenzitet i vreme trajanja bola, mesto na telu i doba dana u kome je bol jači ili slabiji.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18619-BC86-49EB-80D8-4C82F2BA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Terapija za fizičko telo:</a:t>
            </a:r>
            <a:endParaRPr lang="sr-Latn-CS" altLang="sr-Latn-RS" sz="3600" dirty="0"/>
          </a:p>
        </p:txBody>
      </p:sp>
      <p:sp>
        <p:nvSpPr>
          <p:cNvPr id="19459" name="Rectangle 15"/>
          <p:cNvSpPr>
            <a:spLocks noGrp="1" noChangeArrowheads="1"/>
          </p:cNvSpPr>
          <p:nvPr>
            <p:ph idx="1"/>
          </p:nvPr>
        </p:nvSpPr>
        <p:spPr>
          <a:xfrm>
            <a:off x="-30163" y="15214"/>
            <a:ext cx="9144000" cy="54006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Uvodne procedure, pre početka bilo kakve terapije su najčešće:</a:t>
            </a:r>
            <a:endParaRPr lang="sr-Latn-CS" altLang="sr-Latn-RS" sz="2400" dirty="0"/>
          </a:p>
          <a:p>
            <a:pPr marL="0" indent="0" eaLnBrk="1" hangingPunct="1">
              <a:buNone/>
            </a:pPr>
            <a:r>
              <a:rPr lang="en-US" altLang="sr-Latn-RS" sz="2400" dirty="0"/>
              <a:t> - </a:t>
            </a:r>
            <a:r>
              <a:rPr lang="sr-Latn-RS" altLang="sr-Latn-RS" sz="2400" dirty="0"/>
              <a:t>Blaga masaža i mobilizacija određenih delova tela</a:t>
            </a:r>
            <a:r>
              <a:rPr lang="en-US" altLang="sr-Latn-RS" sz="2400" dirty="0"/>
              <a:t> </a:t>
            </a:r>
            <a:r>
              <a:rPr lang="sr-Latn-RS" altLang="sr-Latn-RS" sz="2400" dirty="0"/>
              <a:t>-</a:t>
            </a:r>
            <a:r>
              <a:rPr lang="en-US" altLang="sr-Latn-RS" sz="2400" dirty="0"/>
              <a:t> </a:t>
            </a:r>
            <a:r>
              <a:rPr lang="sr-Latn-RS" altLang="sr-Latn-RS" sz="2400" dirty="0"/>
              <a:t>manuelna tehnika</a:t>
            </a:r>
            <a:r>
              <a:rPr lang="en-US" altLang="sr-Latn-RS" sz="2400" dirty="0"/>
              <a:t>,</a:t>
            </a:r>
            <a:endParaRPr lang="sr-Latn-CS" altLang="sr-Latn-RS" sz="2400" dirty="0"/>
          </a:p>
          <a:p>
            <a:pPr marL="0" indent="0" eaLnBrk="1" hangingPunct="1">
              <a:buNone/>
            </a:pPr>
            <a:r>
              <a:rPr lang="en-US" altLang="sr-Latn-RS" sz="2400" dirty="0"/>
              <a:t> - </a:t>
            </a:r>
            <a:r>
              <a:rPr lang="sr-Latn-RS" altLang="sr-Latn-RS" sz="2400" dirty="0"/>
              <a:t>Masaža visokofrekventnom strujom</a:t>
            </a:r>
            <a:r>
              <a:rPr lang="en-US" altLang="sr-Latn-RS" sz="2400" dirty="0"/>
              <a:t>,</a:t>
            </a:r>
            <a:endParaRPr lang="sr-Latn-C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CACA3-0FA7-442B-B887-B9DCBC381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Terapija za fizičko telo:</a:t>
            </a:r>
            <a:endParaRPr lang="sr-Latn-CS" altLang="sr-Latn-RS" sz="3600" dirty="0"/>
          </a:p>
        </p:txBody>
      </p:sp>
      <p:sp>
        <p:nvSpPr>
          <p:cNvPr id="20483" name="Rectangle 15"/>
          <p:cNvSpPr>
            <a:spLocks noGrp="1" noChangeArrowheads="1"/>
          </p:cNvSpPr>
          <p:nvPr>
            <p:ph idx="1"/>
          </p:nvPr>
        </p:nvSpPr>
        <p:spPr>
          <a:xfrm>
            <a:off x="30163" y="-3448"/>
            <a:ext cx="9144000" cy="51124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sr-Latn-RS" sz="2400" dirty="0"/>
              <a:t>- </a:t>
            </a:r>
            <a:r>
              <a:rPr lang="sr-Latn-RS" altLang="sr-Latn-RS" sz="2400" dirty="0"/>
              <a:t>Korišćenje srednje frekventnih struja </a:t>
            </a:r>
            <a:endParaRPr lang="sr-Latn-CS" altLang="sr-Latn-RS" sz="2400" dirty="0"/>
          </a:p>
          <a:p>
            <a:pPr marL="0" indent="0" eaLnBrk="1" hangingPunct="1">
              <a:buNone/>
            </a:pPr>
            <a:r>
              <a:rPr lang="en-US" altLang="sr-Latn-RS" sz="2400" dirty="0"/>
              <a:t>- </a:t>
            </a:r>
            <a:r>
              <a:rPr lang="sr-Latn-RS" altLang="sr-Latn-RS" sz="2400" dirty="0"/>
              <a:t>Stavljanje toplih kataplazmi</a:t>
            </a:r>
            <a:r>
              <a:rPr lang="en-US" altLang="sr-Latn-RS" sz="2400" dirty="0"/>
              <a:t>,</a:t>
            </a:r>
            <a:r>
              <a:rPr lang="sr-Latn-RS" altLang="sr-Latn-RS" sz="2400" dirty="0"/>
              <a:t> hladna kriomasaža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ili</a:t>
            </a:r>
            <a:r>
              <a:rPr lang="en-US" altLang="sr-Latn-RS" sz="2400" dirty="0"/>
              <a:t> </a:t>
            </a:r>
            <a:r>
              <a:rPr lang="sr-Latn-RS" altLang="sr-Latn-RS" sz="2400" dirty="0"/>
              <a:t>kriopresura</a:t>
            </a:r>
            <a:endParaRPr lang="sr-Latn-C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7AE12-5041-4A5C-9AE1-229CD95C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Terapija za fizičko telo:</a:t>
            </a:r>
            <a:endParaRPr lang="sr-Latn-CS" altLang="sr-Latn-RS" sz="3600" dirty="0"/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-24950" y="-99392"/>
            <a:ext cx="9144000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Rasteret</a:t>
            </a:r>
            <a:r>
              <a:rPr lang="en-US" sz="2400" dirty="0"/>
              <a:t>n</a:t>
            </a:r>
            <a:r>
              <a:rPr lang="sr-Latn-RS" sz="2400" dirty="0"/>
              <a:t>e - pendularne vežbe;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Blaga istezanja i </a:t>
            </a:r>
            <a:r>
              <a:rPr lang="sr-Latn-RS" sz="2400" dirty="0" err="1"/>
              <a:t>pozicioniranja</a:t>
            </a:r>
            <a:r>
              <a:rPr lang="sr-Latn-RS" sz="2400" dirty="0"/>
              <a:t> u korektivnim položajima;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Plivanje i podvodna masaža;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 err="1"/>
              <a:t>Hidrobik</a:t>
            </a:r>
            <a:r>
              <a:rPr lang="sr-Latn-RS" sz="2400" dirty="0"/>
              <a:t>, podvodna masaža;</a:t>
            </a:r>
            <a:endParaRPr lang="sr-Latn-CS" sz="2400" dirty="0"/>
          </a:p>
          <a:p>
            <a:pPr marL="0" indent="0" algn="ctr" eaLnBrk="1" hangingPunct="1">
              <a:buFontTx/>
              <a:buNone/>
              <a:defRPr/>
            </a:pPr>
            <a:r>
              <a:rPr lang="sr-Latn-RS" sz="2400" dirty="0"/>
              <a:t>			</a:t>
            </a:r>
            <a:endParaRPr lang="sr-Latn-R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B753D-D4E6-420A-B16C-E72C1956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9144000" cy="620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dirty="0"/>
              <a:t>Samo moj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1403648" y="768583"/>
            <a:ext cx="9144000" cy="5832475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Tinjajući, pulsirajući, potmuli,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neprekidni, svrdlajući, probadajući,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sekući, stežući, trnući,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stružući, kočeći, neizdrživi,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oduzimajući, podmukli, onesvešćujući,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kidajući, razbuđujući, razdražujući,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 err="1"/>
              <a:t>raspolućujući</a:t>
            </a:r>
            <a:r>
              <a:rPr lang="sr-Latn-RS" altLang="sr-Latn-RS" sz="1600" dirty="0"/>
              <a:t>, raskidajući,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osamljujući, rastužujući, otuđujući,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onesposobljavajući, gušeći, gorući,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žigajući, otupljujući, cepajući,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ponižavajući, izluđujući, iscrpljujući,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 err="1"/>
              <a:t>razoružavajući</a:t>
            </a:r>
            <a:r>
              <a:rPr lang="sr-Latn-RS" altLang="sr-Latn-RS" sz="1600" dirty="0"/>
              <a:t>, iskonski,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pl-PL" altLang="sr-Latn-RS" sz="1600" dirty="0"/>
              <a:t>koji mi tera suze na oči,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samo moj, MOJ BOL.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endParaRPr lang="sr-Latn-R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14. 03. 2012. Beograd</a:t>
            </a:r>
            <a:endParaRPr lang="sr-Latn-CS" altLang="sr-Latn-RS" sz="1600" dirty="0"/>
          </a:p>
          <a:p>
            <a:pPr marL="0" indent="0" algn="ctr" eaLnBrk="1" hangingPunct="1">
              <a:buFontTx/>
              <a:buNone/>
            </a:pPr>
            <a:r>
              <a:rPr lang="sr-Latn-RS" altLang="sr-Latn-RS" sz="1600" dirty="0"/>
              <a:t>					</a:t>
            </a:r>
            <a:r>
              <a:rPr lang="sr-Latn-RS" altLang="sr-Latn-RS" sz="1600" b="1" dirty="0"/>
              <a:t>Ivica Milivojević</a:t>
            </a:r>
            <a:endParaRPr lang="sr-Latn-CS" altLang="sr-Latn-RS" sz="1600" b="1" dirty="0"/>
          </a:p>
          <a:p>
            <a:pPr marL="0" indent="0" algn="ctr" eaLnBrk="1" hangingPunct="1">
              <a:buFontTx/>
              <a:buNone/>
            </a:pPr>
            <a:endParaRPr lang="sr-Latn-RS" altLang="sr-Latn-R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6DE9-99E8-4729-888F-AE972509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3890903" cy="2887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19698-557A-47C3-A60B-5C0B1F82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0" y="3458785"/>
            <a:ext cx="4186482" cy="31412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Terapija za fizičko telo:</a:t>
            </a:r>
            <a:endParaRPr lang="sr-Latn-CS" altLang="sr-Latn-RS" sz="3600" dirty="0"/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-1" y="844550"/>
            <a:ext cx="9113837" cy="51847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					</a:t>
            </a:r>
            <a:r>
              <a:rPr lang="sr-Latn-RS" sz="2800" dirty="0"/>
              <a:t>BODAR 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sr-Latn-RS" sz="2800" dirty="0"/>
              <a:t>skup vežbi koje deluju preventivno, </a:t>
            </a:r>
            <a:r>
              <a:rPr lang="sr-Latn-RS" sz="2800" dirty="0" err="1"/>
              <a:t>rasterećujuće</a:t>
            </a:r>
            <a:r>
              <a:rPr lang="sr-Latn-RS" sz="2800" dirty="0"/>
              <a:t>, </a:t>
            </a:r>
            <a:r>
              <a:rPr lang="sr-Latn-RS" sz="2800" dirty="0" err="1"/>
              <a:t>opuštajuće</a:t>
            </a:r>
            <a:r>
              <a:rPr lang="sr-Latn-RS" sz="2800" dirty="0"/>
              <a:t>, umirujuće, </a:t>
            </a:r>
            <a:r>
              <a:rPr lang="sr-Latn-RS" sz="2800" dirty="0" err="1"/>
              <a:t>analgezirajuće</a:t>
            </a:r>
            <a:r>
              <a:rPr lang="sr-Latn-RS" sz="2800" dirty="0"/>
              <a:t> – ne izazivaju napor i zamaranje, preko znoja i vežbi disanja  deluju </a:t>
            </a:r>
            <a:r>
              <a:rPr lang="sr-Latn-RS" sz="2800" dirty="0" err="1"/>
              <a:t>pročišćujuće</a:t>
            </a:r>
            <a:r>
              <a:rPr lang="sr-Latn-RS" sz="2800" dirty="0"/>
              <a:t>, a preko aerobnih vežbi - </a:t>
            </a:r>
            <a:r>
              <a:rPr lang="sr-Latn-RS" sz="2800" dirty="0" err="1"/>
              <a:t>osnažujuće</a:t>
            </a:r>
            <a:r>
              <a:rPr lang="sr-Latn-RS" sz="2800" dirty="0"/>
              <a:t>.</a:t>
            </a:r>
            <a:endParaRPr lang="sr-Latn-RS" altLang="sr-Latn-R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0005A-48A5-4569-BFD0-FDA9BD04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4853821"/>
            <a:ext cx="3274246" cy="23192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0" y="260648"/>
            <a:ext cx="9144000" cy="5184775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sr-Latn-RS" sz="3200" dirty="0"/>
              <a:t>Platon :</a:t>
            </a:r>
            <a:endParaRPr lang="sr-Latn-CS" sz="3200" dirty="0"/>
          </a:p>
          <a:p>
            <a:pPr marL="0" indent="0" algn="ctr" eaLnBrk="1" hangingPunct="1">
              <a:buNone/>
              <a:defRPr/>
            </a:pPr>
            <a:r>
              <a:rPr lang="sr-Latn-RS" sz="3200" dirty="0"/>
              <a:t>„OD SVIH KRETANJA, NAJBOLJE JE KRETANJE U SEBI I PO SEBI!“</a:t>
            </a:r>
            <a:endParaRPr lang="sr-Latn-C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6D075-7050-4D9A-A76C-57222743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Na nivou misli i osećanja:</a:t>
            </a:r>
            <a:endParaRPr lang="sr-Latn-CS" altLang="sr-Latn-RS" sz="3600" dirty="0"/>
          </a:p>
        </p:txBody>
      </p:sp>
      <p:sp>
        <p:nvSpPr>
          <p:cNvPr id="25603" name="Rectangle 15"/>
          <p:cNvSpPr>
            <a:spLocks noGrp="1" noChangeArrowheads="1"/>
          </p:cNvSpPr>
          <p:nvPr>
            <p:ph idx="1"/>
          </p:nvPr>
        </p:nvSpPr>
        <p:spPr>
          <a:xfrm>
            <a:off x="-30163" y="473613"/>
            <a:ext cx="9144000" cy="51847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3200" dirty="0"/>
              <a:t>Razgovor o bolesti, bolu, razumevanju dešavanja, razloga i sekundarnih dobiti;</a:t>
            </a:r>
            <a:endParaRPr lang="sr-Latn-CS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3200" dirty="0"/>
              <a:t> Test facijalne skale boli;</a:t>
            </a:r>
            <a:endParaRPr lang="sr-Latn-CS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3200" dirty="0"/>
              <a:t>Analiza individualnih potencijala;</a:t>
            </a:r>
            <a:endParaRPr lang="sr-Latn-CS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3200" dirty="0"/>
              <a:t>Test iracionalnih uverenja;</a:t>
            </a:r>
            <a:endParaRPr lang="sr-Latn-CS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3200" dirty="0"/>
              <a:t>Test ličnosti.</a:t>
            </a:r>
            <a:endParaRPr lang="sr-Latn-CS" altLang="sr-Latn-R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71BBF-DE90-4F61-ADA2-96360A69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260648"/>
            <a:ext cx="9144000" cy="108012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3600" dirty="0"/>
              <a:t>Promena misli i osećanja - put ka izlasku iz bola!</a:t>
            </a:r>
            <a:endParaRPr lang="sr-Latn-CS" altLang="sr-Latn-RS" sz="3600" dirty="0"/>
          </a:p>
        </p:txBody>
      </p:sp>
      <p:sp>
        <p:nvSpPr>
          <p:cNvPr id="26627" name="Rectangle 15"/>
          <p:cNvSpPr>
            <a:spLocks noGrp="1" noChangeArrowheads="1"/>
          </p:cNvSpPr>
          <p:nvPr>
            <p:ph idx="1"/>
          </p:nvPr>
        </p:nvSpPr>
        <p:spPr>
          <a:xfrm>
            <a:off x="-30163" y="692696"/>
            <a:ext cx="9144000" cy="46085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sr-Latn-RS" sz="3200" dirty="0"/>
              <a:t> </a:t>
            </a:r>
            <a:r>
              <a:rPr lang="sr-Latn-RS" altLang="sr-Latn-RS" sz="3200" dirty="0"/>
              <a:t>Pomoć u vidu individualne psihoterapije - ov</a:t>
            </a:r>
            <a:r>
              <a:rPr lang="en-US" altLang="sr-Latn-RS" sz="3200" dirty="0"/>
              <a:t>o</a:t>
            </a:r>
            <a:r>
              <a:rPr lang="sr-Latn-RS" altLang="sr-Latn-RS" sz="3200" dirty="0"/>
              <a:t> klijenti traže kada osete da se nalaze u nekom zastoju koji sprečava dalji rast njihove ličnosti, što povećava njihovu tenziju, a njenim povećanjem, ponovo se povećava intenzitet bola.</a:t>
            </a:r>
            <a:endParaRPr lang="sr-Latn-CS" altLang="sr-Latn-R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4C072-552B-4A63-9865-3D00461B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3600" dirty="0"/>
              <a:t>Promena misli i osećanja - put ka izlasku iz bola!</a:t>
            </a:r>
            <a:endParaRPr lang="sr-Latn-CS" altLang="sr-Latn-RS" sz="3600" dirty="0"/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-35437" y="526256"/>
            <a:ext cx="9144000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Način rada kod individualnog pristupa:</a:t>
            </a:r>
            <a:endParaRPr lang="sr-Latn-C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- </a:t>
            </a:r>
            <a:r>
              <a:rPr lang="sr-Latn-RS" sz="2400" dirty="0"/>
              <a:t>Koriste se osnovni koncepti različitih  priznatih psihoterapijskih modaliteta </a:t>
            </a:r>
            <a:r>
              <a:rPr lang="en-US" sz="2400" dirty="0"/>
              <a:t>[</a:t>
            </a:r>
            <a:r>
              <a:rPr lang="sr-Latn-RS" sz="2400" dirty="0"/>
              <a:t>koji se, u slučaju mog ličnog rada</a:t>
            </a:r>
            <a:r>
              <a:rPr lang="en-US" sz="2400" dirty="0"/>
              <a:t>,</a:t>
            </a:r>
            <a:r>
              <a:rPr lang="sr-Latn-RS" sz="2400" dirty="0"/>
              <a:t> zove Transakciona analiza (TA)</a:t>
            </a:r>
            <a:r>
              <a:rPr lang="en-US" sz="2400" dirty="0"/>
              <a:t>]</a:t>
            </a:r>
            <a:r>
              <a:rPr lang="sr-Latn-RS" sz="2400" dirty="0"/>
              <a:t>, različit</a:t>
            </a:r>
            <a:r>
              <a:rPr lang="en-US" sz="2400" dirty="0"/>
              <a:t>i</a:t>
            </a:r>
            <a:r>
              <a:rPr lang="sr-Latn-RS" sz="2400" dirty="0"/>
              <a:t> obli</a:t>
            </a:r>
            <a:r>
              <a:rPr lang="en-US" sz="2400" dirty="0"/>
              <a:t>ci</a:t>
            </a:r>
            <a:r>
              <a:rPr lang="sr-Latn-RS" sz="2400" dirty="0"/>
              <a:t> sugestije, vođene vizuelizacije, podrške i tehnike za promenu ponašanja klijenta.</a:t>
            </a:r>
            <a:endParaRPr lang="sr-Latn-C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- </a:t>
            </a:r>
            <a:r>
              <a:rPr lang="sr-Latn-RS" sz="2400" dirty="0"/>
              <a:t>Različitim metodima za istraživanje pacijentove psihe, vodimo osobu do njegove istine -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sr-Latn-RS" sz="2400" dirty="0"/>
              <a:t>ISTINA O SAMOM SEBI JE LEKOVITA.</a:t>
            </a:r>
            <a:endParaRPr lang="sr-Latn-C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61BF6-8BD4-49FC-8DB5-77544AC9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94" y="4833366"/>
            <a:ext cx="3354411" cy="23760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RS" altLang="sr-Latn-RS" sz="3600"/>
              <a:t>Tehnike za oslobađanje emocionalnih blokada:</a:t>
            </a:r>
            <a:endParaRPr lang="sr-Latn-CS" altLang="sr-Latn-RS" sz="3600"/>
          </a:p>
        </p:txBody>
      </p:sp>
      <p:sp>
        <p:nvSpPr>
          <p:cNvPr id="28675" name="Rectangle 15"/>
          <p:cNvSpPr>
            <a:spLocks noGrp="1" noChangeArrowheads="1"/>
          </p:cNvSpPr>
          <p:nvPr>
            <p:ph idx="1"/>
          </p:nvPr>
        </p:nvSpPr>
        <p:spPr>
          <a:xfrm>
            <a:off x="1682" y="526256"/>
            <a:ext cx="9144000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Vežbe relaksacije, Autogeni trening;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Rain - drop terapija;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Vežbe disanja;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Terapija lečenja dodirom i životnom energijom (Heeling touch th., Prana heeling th.)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Individualno savetovanje i terapija - različiti modaliteti-akcenat na TA i ABC model th.</a:t>
            </a:r>
            <a:endParaRPr lang="sr-Latn-C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CCF61-D78C-4CF4-BC0E-2E7E328E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sr-Latn-RS" altLang="sr-Latn-RS" sz="3600" dirty="0"/>
              <a:t>Grupe psiho</a:t>
            </a:r>
            <a:r>
              <a:rPr lang="en-US" altLang="sr-Latn-RS" sz="3600" dirty="0"/>
              <a:t> </a:t>
            </a:r>
            <a:r>
              <a:rPr lang="sr-Latn-RS" altLang="sr-Latn-RS" sz="3600" dirty="0"/>
              <a:t>-</a:t>
            </a:r>
            <a:r>
              <a:rPr lang="en-US" altLang="sr-Latn-RS" sz="3600" dirty="0"/>
              <a:t> </a:t>
            </a:r>
            <a:r>
              <a:rPr lang="sr-Latn-RS" altLang="sr-Latn-RS" sz="3600" dirty="0"/>
              <a:t>socijalne podrške</a:t>
            </a:r>
            <a:endParaRPr lang="sr-Latn-CS" altLang="sr-Latn-RS" sz="3600" dirty="0"/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30163" y="1124744"/>
            <a:ext cx="9144000" cy="3872326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sr-Latn-RS" sz="2400" dirty="0"/>
              <a:t>Problemi na koje nailaze pacijenti, ako bol traje 6 meseci i duže:</a:t>
            </a:r>
            <a:endParaRPr lang="en-US" sz="2400" dirty="0"/>
          </a:p>
          <a:p>
            <a:pPr marL="0" indent="0" algn="ctr" eaLnBrk="1" hangingPunct="1">
              <a:buFontTx/>
              <a:buNone/>
              <a:defRPr/>
            </a:pP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izolacija od bliskih ljudi;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indisponiranost u odnosu na porodicu i prijatelje;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nekada porodica pretera u nadziranju i preteranoj zaštiti</a:t>
            </a:r>
            <a:endParaRPr lang="sr-Latn-C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746AF-1846-4CEE-AFD8-C83EAE2B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65104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Rad u grupama psihosocijalne podrške</a:t>
            </a:r>
            <a:endParaRPr lang="sr-Latn-CS" altLang="sr-Latn-RS" sz="3600" dirty="0"/>
          </a:p>
        </p:txBody>
      </p:sp>
      <p:sp>
        <p:nvSpPr>
          <p:cNvPr id="30723" name="Rectangle 15"/>
          <p:cNvSpPr>
            <a:spLocks noGrp="1" noChangeArrowheads="1"/>
          </p:cNvSpPr>
          <p:nvPr>
            <p:ph idx="1"/>
          </p:nvPr>
        </p:nvSpPr>
        <p:spPr>
          <a:xfrm>
            <a:off x="0" y="16815"/>
            <a:ext cx="9144000" cy="54006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grupe prim</a:t>
            </a:r>
            <a:r>
              <a:rPr lang="en-US" altLang="sr-Latn-RS" sz="2400" dirty="0" err="1"/>
              <a:t>aju</a:t>
            </a:r>
            <a:r>
              <a:rPr lang="sr-Latn-RS" altLang="sr-Latn-RS" sz="2400" dirty="0"/>
              <a:t> i pružaju podršku;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poboljšavaju interpersonalne odnose i komunikaciju;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zajedno eksperimentišu sa novim interpersonalnim ponašanjima;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steknu uvid u svoje misli, osećanja i ponašanja i razumeju ih posmatrajući odnose unutar i van grupe;</a:t>
            </a:r>
            <a:endParaRPr lang="sr-Latn-C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F241D-F9F1-400B-9A4C-5A702C01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44000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Rad u grupama psihosocijalne podrške</a:t>
            </a:r>
            <a:endParaRPr lang="sr-Latn-CS" altLang="sr-Latn-RS" sz="3600" dirty="0"/>
          </a:p>
        </p:txBody>
      </p:sp>
      <p:sp>
        <p:nvSpPr>
          <p:cNvPr id="31747" name="Rectangle 15"/>
          <p:cNvSpPr>
            <a:spLocks noGrp="1" noChangeArrowheads="1"/>
          </p:cNvSpPr>
          <p:nvPr>
            <p:ph idx="1"/>
          </p:nvPr>
        </p:nvSpPr>
        <p:spPr>
          <a:xfrm>
            <a:off x="35436" y="0"/>
            <a:ext cx="6048732" cy="54006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bolje razumeju misli, ponašanja i osećanja drugih ljudi;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poboljšavaju samopouzdanje, sliku o sebi i samopoštovanje;</a:t>
            </a:r>
            <a:endParaRPr lang="sr-Latn-CS" altLang="sr-Latn-R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razmenjuju iskustva o tehnikama pomoći i samopomoći, podržavaju jedni druge u stanjma pogoršanja..</a:t>
            </a:r>
            <a:endParaRPr lang="sr-Latn-CS" alt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331C8-2816-4821-B49C-62C8BBB1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DB7897-E904-4073-8D7A-943EFC7DF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797796"/>
            <a:ext cx="3048264" cy="46028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idx="1"/>
          </p:nvPr>
        </p:nvSpPr>
        <p:spPr>
          <a:xfrm>
            <a:off x="0" y="-387424"/>
            <a:ext cx="9144000" cy="525621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altLang="sr-Latn-RS" sz="3200" dirty="0"/>
              <a:t> </a:t>
            </a:r>
            <a:r>
              <a:rPr lang="sr-Latn-RS" altLang="sr-Latn-RS" sz="3200" dirty="0"/>
              <a:t> Istraživanja kažu, da nakon 6 nedelja psihoterapije prenadraženosti za bol kod pacijenata sa fibromijalgijom, RA i hroničnim bolom izazvanim stresom i umorom - stanje treba da se smanji za</a:t>
            </a:r>
            <a:endParaRPr lang="en-US" altLang="sr-Latn-RS" sz="3200" dirty="0"/>
          </a:p>
          <a:p>
            <a:pPr marL="0" indent="0" algn="ctr" eaLnBrk="1" hangingPunct="1">
              <a:buNone/>
            </a:pPr>
            <a:r>
              <a:rPr lang="sr-Latn-RS" altLang="sr-Latn-RS" sz="3200" dirty="0"/>
              <a:t> 50</a:t>
            </a:r>
            <a:r>
              <a:rPr lang="en-US" altLang="sr-Latn-RS" sz="3200" dirty="0"/>
              <a:t> </a:t>
            </a:r>
            <a:r>
              <a:rPr lang="sr-Latn-RS" altLang="sr-Latn-RS" sz="3200" dirty="0"/>
              <a:t>-70% ili gotovo potpuno nestane (zavisno od vrste i stadijuma bolesti).</a:t>
            </a:r>
            <a:endParaRPr lang="sr-Latn-CS" altLang="sr-Latn-R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F7334-E675-492A-95FF-54936BC2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0865"/>
            <a:ext cx="406633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7664" y="980728"/>
            <a:ext cx="6248400" cy="990600"/>
            <a:chOff x="1547664" y="4149080"/>
            <a:chExt cx="6248400" cy="990600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547664" y="4149080"/>
              <a:ext cx="6248400" cy="990600"/>
              <a:chOff x="720" y="1392"/>
              <a:chExt cx="4058" cy="480"/>
            </a:xfrm>
          </p:grpSpPr>
          <p:sp>
            <p:nvSpPr>
              <p:cNvPr id="4" name="AutoShape 4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" name="AutoShape 4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4117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" name="AutoShape 4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33333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</p:grpSp>
        <p:sp>
          <p:nvSpPr>
            <p:cNvPr id="8" name="Text Box 82"/>
            <p:cNvSpPr txBox="1">
              <a:spLocks noChangeArrowheads="1"/>
            </p:cNvSpPr>
            <p:nvPr/>
          </p:nvSpPr>
          <p:spPr bwMode="white">
            <a:xfrm>
              <a:off x="1988989" y="4326880"/>
              <a:ext cx="5638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r-Latn-RS" sz="3200" dirty="0"/>
                <a:t>BOL : AKUTNI I HRONIČNI* 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3062" y="3284984"/>
            <a:ext cx="6248400" cy="1077218"/>
            <a:chOff x="1524000" y="3336925"/>
            <a:chExt cx="6248400" cy="1077218"/>
          </a:xfrm>
        </p:grpSpPr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524000" y="3336925"/>
              <a:ext cx="6248400" cy="990600"/>
              <a:chOff x="720" y="1392"/>
              <a:chExt cx="4058" cy="480"/>
            </a:xfrm>
          </p:grpSpPr>
          <p:sp>
            <p:nvSpPr>
              <p:cNvPr id="13" name="AutoShape 57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8902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5" name="AutoShape 59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4117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16" name="AutoShape 60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3333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</p:grpSp>
        <p:sp>
          <p:nvSpPr>
            <p:cNvPr id="12" name="Text Box 83"/>
            <p:cNvSpPr txBox="1">
              <a:spLocks noChangeArrowheads="1"/>
            </p:cNvSpPr>
            <p:nvPr/>
          </p:nvSpPr>
          <p:spPr bwMode="white">
            <a:xfrm>
              <a:off x="1852464" y="3336925"/>
              <a:ext cx="56388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RS" sz="3200" dirty="0"/>
                <a:t>ORGANSKI I PSIHOGENI -</a:t>
              </a:r>
              <a:r>
                <a:rPr lang="en-US" sz="3200" dirty="0"/>
                <a:t> </a:t>
              </a:r>
              <a:r>
                <a:rPr lang="sr-Latn-RS" sz="3200" dirty="0"/>
                <a:t>“BOL IZ GLAVE“</a:t>
              </a:r>
              <a:endParaRPr lang="sr-Latn-CS" sz="3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3F40FE-A6CA-4B3A-B40D-6E68A438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782476"/>
            <a:ext cx="3344092" cy="23372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1B228F-3AA9-450A-B059-09D3D0952A23}"/>
              </a:ext>
            </a:extLst>
          </p:cNvPr>
          <p:cNvSpPr txBox="1"/>
          <p:nvPr/>
        </p:nvSpPr>
        <p:spPr>
          <a:xfrm>
            <a:off x="0" y="5392330"/>
            <a:ext cx="2915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900" dirty="0"/>
              <a:t>*Hronični bol traje neprekidno najmanje 3 meseca, a može da traje i godinama.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E6235-A7EB-423C-A75E-12C698F24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41" y="1602793"/>
            <a:ext cx="4285859" cy="5255207"/>
          </a:xfrm>
          <a:prstGeom prst="rect">
            <a:avLst/>
          </a:prstGeom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" y="-20901"/>
            <a:ext cx="4557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EFFEB-5691-4E7D-84FF-9D9B67A5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614" y="-36353"/>
            <a:ext cx="4629898" cy="3465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E9F6F-FB06-4C4F-8E49-A16B31C6D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" y="3395734"/>
            <a:ext cx="4849849" cy="34622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2887-6A8C-404A-8731-0DBF9F4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6B57EA-C098-4323-AA8E-B3173F5D9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0"/>
            <a:ext cx="9144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F8E673-27C8-425E-9D64-5D074FF1A577}"/>
              </a:ext>
            </a:extLst>
          </p:cNvPr>
          <p:cNvSpPr txBox="1"/>
          <p:nvPr/>
        </p:nvSpPr>
        <p:spPr>
          <a:xfrm>
            <a:off x="-108520" y="14751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9B9FBD"/>
                </a:solidFill>
              </a:rPr>
              <a:t>Hvala</a:t>
            </a:r>
            <a:r>
              <a:rPr lang="en-US" sz="7200" dirty="0">
                <a:solidFill>
                  <a:srgbClr val="9B9FBD"/>
                </a:solidFill>
              </a:rPr>
              <a:t> </a:t>
            </a:r>
            <a:r>
              <a:rPr lang="en-US" sz="7200" dirty="0" err="1">
                <a:solidFill>
                  <a:srgbClr val="9B9FBD"/>
                </a:solidFill>
              </a:rPr>
              <a:t>na</a:t>
            </a:r>
            <a:r>
              <a:rPr lang="en-US" sz="7200" dirty="0">
                <a:solidFill>
                  <a:srgbClr val="9B9FBD"/>
                </a:solidFill>
              </a:rPr>
              <a:t> </a:t>
            </a:r>
            <a:r>
              <a:rPr lang="en-US" sz="7200" dirty="0" err="1">
                <a:solidFill>
                  <a:srgbClr val="9B9FBD"/>
                </a:solidFill>
              </a:rPr>
              <a:t>pažnji</a:t>
            </a:r>
            <a:r>
              <a:rPr lang="en-US" sz="7200" dirty="0">
                <a:solidFill>
                  <a:srgbClr val="9B9FBD"/>
                </a:solidFill>
              </a:rPr>
              <a:t>!</a:t>
            </a:r>
            <a:endParaRPr lang="sr-Latn-RS" sz="7200" dirty="0">
              <a:solidFill>
                <a:srgbClr val="9B9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0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Koja su najčešća oboljenja i poremećaji koji rezultiraju hroničnim bolom?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9350" y="2132856"/>
            <a:ext cx="6845300" cy="1582738"/>
            <a:chOff x="-211137" y="2339755"/>
            <a:chExt cx="6845300" cy="1582738"/>
          </a:xfrm>
        </p:grpSpPr>
        <p:grpSp>
          <p:nvGrpSpPr>
            <p:cNvPr id="5" name="Group 4"/>
            <p:cNvGrpSpPr/>
            <p:nvPr/>
          </p:nvGrpSpPr>
          <p:grpSpPr>
            <a:xfrm>
              <a:off x="-211137" y="2339755"/>
              <a:ext cx="6845300" cy="1582738"/>
              <a:chOff x="1131888" y="2460625"/>
              <a:chExt cx="6845300" cy="1582738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ltGray">
              <a:xfrm>
                <a:off x="1131888" y="2460625"/>
                <a:ext cx="2208212" cy="158273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scene3d>
                <a:camera prst="legacyPerspectiveBottomRight"/>
                <a:lightRig rig="legacyFlat3" dir="r"/>
              </a:scene3d>
              <a:sp3d extrusionH="1218930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chemeClr val="hlink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sr-Latn-C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gray">
              <a:xfrm>
                <a:off x="5770563" y="2460625"/>
                <a:ext cx="2206625" cy="1582738"/>
              </a:xfrm>
              <a:prstGeom prst="rect">
                <a:avLst/>
              </a:prstGeom>
              <a:solidFill>
                <a:srgbClr val="BBC557"/>
              </a:solidFill>
              <a:ln>
                <a:noFill/>
              </a:ln>
              <a:effectLst/>
              <a:scene3d>
                <a:camera prst="legacyPerspectiveBottomLeft"/>
                <a:lightRig rig="legacyFlat3" dir="r"/>
              </a:scene3d>
              <a:sp3d extrusionH="121893000" prstMaterial="legacyMetal">
                <a:bevelT w="13500" h="13500" prst="angle"/>
                <a:bevelB w="13500" h="13500" prst="angle"/>
                <a:extrusionClr>
                  <a:srgbClr val="BBC557"/>
                </a:extrusionClr>
                <a:contourClr>
                  <a:srgbClr val="BBC557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sr-Latn-C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gray">
              <a:xfrm>
                <a:off x="3451225" y="2460625"/>
                <a:ext cx="2208213" cy="1582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Bottom"/>
                <a:lightRig rig="legacyFlat3" dir="r"/>
              </a:scene3d>
              <a:sp3d extrusionH="121893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sr-Latn-CS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ltGray">
              <a:xfrm>
                <a:off x="5902325" y="2571750"/>
                <a:ext cx="1947863" cy="1368425"/>
              </a:xfrm>
              <a:prstGeom prst="bevel">
                <a:avLst>
                  <a:gd name="adj" fmla="val 1648"/>
                </a:avLst>
              </a:prstGeom>
              <a:solidFill>
                <a:srgbClr val="BBC55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EAEAEA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11" name="Rectangle 27"/>
              <p:cNvSpPr>
                <a:spLocks noChangeArrowheads="1"/>
              </p:cNvSpPr>
              <p:nvPr/>
            </p:nvSpPr>
            <p:spPr bwMode="auto">
              <a:xfrm>
                <a:off x="1450975" y="2679700"/>
                <a:ext cx="163671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sz="2400" dirty="0"/>
                  <a:t>Sistemska oboljenja</a:t>
                </a:r>
                <a:endParaRPr lang="en-US" altLang="sr-Latn-RS" sz="2400" dirty="0">
                  <a:solidFill>
                    <a:srgbClr val="FEFEF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28"/>
              <p:cNvSpPr>
                <a:spLocks noChangeArrowheads="1"/>
              </p:cNvSpPr>
              <p:nvPr/>
            </p:nvSpPr>
            <p:spPr bwMode="auto">
              <a:xfrm>
                <a:off x="3760788" y="2679700"/>
                <a:ext cx="153511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RS" sz="2400" dirty="0"/>
                  <a:t>Maligna  oboljenja </a:t>
                </a:r>
              </a:p>
            </p:txBody>
          </p:sp>
        </p:grp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4809367" y="2543929"/>
              <a:ext cx="153352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r-Latn-RS" sz="2400" dirty="0"/>
                <a:t>Stanja hroničnog stresa</a:t>
              </a:r>
              <a:endParaRPr lang="en-US" altLang="sr-Latn-RS" sz="2400" dirty="0">
                <a:solidFill>
                  <a:srgbClr val="FEFEF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73D58E-D326-42DE-866E-9EA822A8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10" y="4869160"/>
            <a:ext cx="3380979" cy="2397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Šta najčešće  dovodi do narušavanja balansa u telu i mislima i rezultira gubitkom zdravlja?</a:t>
            </a:r>
          </a:p>
        </p:txBody>
      </p:sp>
      <p:sp>
        <p:nvSpPr>
          <p:cNvPr id="7171" name="Rectangle 15"/>
          <p:cNvSpPr>
            <a:spLocks noGrp="1" noChangeArrowheads="1"/>
          </p:cNvSpPr>
          <p:nvPr>
            <p:ph idx="1"/>
          </p:nvPr>
        </p:nvSpPr>
        <p:spPr>
          <a:xfrm>
            <a:off x="-26776" y="1340768"/>
            <a:ext cx="9144000" cy="46799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Iznenadni neprijatni događaji,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Izloženost različitim štetnim uticajima koji nepovoljno deluju na zdravlje (nezdrava ishrana, nekvalitetna voda, zagađen vazduh)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brz način života,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malo sna,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emotivna patnja,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dirty="0"/>
              <a:t>nasledni faktori (za aktivaciju u stresnoj situaciji</a:t>
            </a:r>
            <a:r>
              <a:rPr lang="en-US" altLang="sr-Latn-RS" sz="2400" dirty="0"/>
              <a:t>).</a:t>
            </a:r>
            <a:endParaRPr lang="sr-Latn-CS" altLang="sr-Latn-R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94DC2-CF5D-468B-9C8E-93B62C9A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301208"/>
            <a:ext cx="2537248" cy="17992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Vreme provedeno kod lekara – </a:t>
            </a:r>
            <a:br>
              <a:rPr lang="sr-Latn-RS" altLang="sr-Latn-RS" sz="3600" dirty="0"/>
            </a:br>
            <a:r>
              <a:rPr lang="sr-Latn-RS" altLang="sr-Latn-RS" sz="3600" dirty="0"/>
              <a:t>stanje </a:t>
            </a:r>
            <a:r>
              <a:rPr lang="sr-Latn-RS" altLang="sr-Latn-RS" sz="3600" dirty="0" err="1"/>
              <a:t>distressa</a:t>
            </a:r>
            <a:endParaRPr lang="sr-Latn-RS" altLang="sr-Latn-RS" sz="3600" dirty="0"/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0" y="908794"/>
            <a:ext cx="9144000" cy="50404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Čekanje dijagnoze,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izgubljeni rezultati,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ponovljene analize,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neuspeli snimci,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izraz lica zdravstvenog radnika,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odnos prema pacijentu kao prema predmetu</a:t>
            </a:r>
            <a:r>
              <a:rPr lang="en-US" sz="2400" dirty="0"/>
              <a:t>,</a:t>
            </a:r>
            <a:endParaRPr lang="sr-Latn-R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 err="1"/>
              <a:t>nocebo</a:t>
            </a:r>
            <a:r>
              <a:rPr lang="sr-Latn-RS" sz="2400" dirty="0"/>
              <a:t>...ako kojim slučajem niste bili u stresu, sada ćete ga sigurno osetiti...</a:t>
            </a:r>
            <a:endParaRPr lang="sr-Latn-CS" sz="2400" dirty="0"/>
          </a:p>
          <a:p>
            <a:pPr marL="0" indent="0" algn="ctr" eaLnBrk="1" hangingPunct="1">
              <a:buFontTx/>
              <a:buNone/>
              <a:defRPr/>
            </a:pPr>
            <a:endParaRPr lang="sr-Latn-RS" altLang="sr-Latn-R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41BFE5-D85B-4FA7-B924-48C9E1A4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686101"/>
            <a:ext cx="3562328" cy="2526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26" y="1587662"/>
            <a:ext cx="5112568" cy="3083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79512" y="836712"/>
            <a:ext cx="9126922" cy="4707113"/>
            <a:chOff x="334963" y="2470150"/>
            <a:chExt cx="8658331" cy="3724200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141538" y="3078163"/>
              <a:ext cx="4905375" cy="2425700"/>
              <a:chOff x="995" y="1472"/>
              <a:chExt cx="3785" cy="1872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995" y="1588"/>
                <a:ext cx="3785" cy="1756"/>
              </a:xfrm>
              <a:custGeom>
                <a:avLst/>
                <a:gdLst>
                  <a:gd name="T0" fmla="*/ 1893 w 21600"/>
                  <a:gd name="T1" fmla="*/ 0 h 21600"/>
                  <a:gd name="T2" fmla="*/ 554 w 21600"/>
                  <a:gd name="T3" fmla="*/ 257 h 21600"/>
                  <a:gd name="T4" fmla="*/ 0 w 21600"/>
                  <a:gd name="T5" fmla="*/ 878 h 21600"/>
                  <a:gd name="T6" fmla="*/ 554 w 21600"/>
                  <a:gd name="T7" fmla="*/ 1499 h 21600"/>
                  <a:gd name="T8" fmla="*/ 1893 w 21600"/>
                  <a:gd name="T9" fmla="*/ 1756 h 21600"/>
                  <a:gd name="T10" fmla="*/ 3231 w 21600"/>
                  <a:gd name="T11" fmla="*/ 1499 h 21600"/>
                  <a:gd name="T12" fmla="*/ 3785 w 21600"/>
                  <a:gd name="T13" fmla="*/ 878 h 21600"/>
                  <a:gd name="T14" fmla="*/ 3231 w 21600"/>
                  <a:gd name="T15" fmla="*/ 25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61 h 21600"/>
                  <a:gd name="T26" fmla="*/ 18438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13" y="10800"/>
                    </a:moveTo>
                    <a:cubicBezTo>
                      <a:pt x="3013" y="15101"/>
                      <a:pt x="6499" y="18587"/>
                      <a:pt x="10800" y="18587"/>
                    </a:cubicBezTo>
                    <a:cubicBezTo>
                      <a:pt x="15101" y="18587"/>
                      <a:pt x="18587" y="15101"/>
                      <a:pt x="18587" y="10800"/>
                    </a:cubicBezTo>
                    <a:cubicBezTo>
                      <a:pt x="18587" y="6499"/>
                      <a:pt x="15101" y="3013"/>
                      <a:pt x="10800" y="3013"/>
                    </a:cubicBezTo>
                    <a:cubicBezTo>
                      <a:pt x="6499" y="3013"/>
                      <a:pt x="3013" y="6499"/>
                      <a:pt x="301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sr-Latn-RS" altLang="sr-Latn-RS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995" y="1478"/>
                <a:ext cx="3785" cy="1756"/>
              </a:xfrm>
              <a:custGeom>
                <a:avLst/>
                <a:gdLst>
                  <a:gd name="T0" fmla="*/ 1893 w 21600"/>
                  <a:gd name="T1" fmla="*/ 0 h 21600"/>
                  <a:gd name="T2" fmla="*/ 554 w 21600"/>
                  <a:gd name="T3" fmla="*/ 257 h 21600"/>
                  <a:gd name="T4" fmla="*/ 0 w 21600"/>
                  <a:gd name="T5" fmla="*/ 878 h 21600"/>
                  <a:gd name="T6" fmla="*/ 554 w 21600"/>
                  <a:gd name="T7" fmla="*/ 1499 h 21600"/>
                  <a:gd name="T8" fmla="*/ 1893 w 21600"/>
                  <a:gd name="T9" fmla="*/ 1756 h 21600"/>
                  <a:gd name="T10" fmla="*/ 3231 w 21600"/>
                  <a:gd name="T11" fmla="*/ 1499 h 21600"/>
                  <a:gd name="T12" fmla="*/ 3785 w 21600"/>
                  <a:gd name="T13" fmla="*/ 878 h 21600"/>
                  <a:gd name="T14" fmla="*/ 3231 w 21600"/>
                  <a:gd name="T15" fmla="*/ 25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61 h 21600"/>
                  <a:gd name="T26" fmla="*/ 18438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13" y="10800"/>
                    </a:moveTo>
                    <a:cubicBezTo>
                      <a:pt x="3013" y="15101"/>
                      <a:pt x="6499" y="18587"/>
                      <a:pt x="10800" y="18587"/>
                    </a:cubicBezTo>
                    <a:cubicBezTo>
                      <a:pt x="15101" y="18587"/>
                      <a:pt x="18587" y="15101"/>
                      <a:pt x="18587" y="10800"/>
                    </a:cubicBezTo>
                    <a:cubicBezTo>
                      <a:pt x="18587" y="6499"/>
                      <a:pt x="15101" y="3013"/>
                      <a:pt x="10800" y="3013"/>
                    </a:cubicBezTo>
                    <a:cubicBezTo>
                      <a:pt x="6499" y="3013"/>
                      <a:pt x="3013" y="6499"/>
                      <a:pt x="301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4902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gray">
              <a:xfrm flipV="1">
                <a:off x="2872" y="1472"/>
                <a:ext cx="0" cy="35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gray">
              <a:xfrm>
                <a:off x="1793" y="197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gray">
              <a:xfrm>
                <a:off x="3951" y="1959"/>
                <a:ext cx="0" cy="12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gray">
              <a:xfrm flipV="1">
                <a:off x="3951" y="1794"/>
                <a:ext cx="384" cy="16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gray">
              <a:xfrm flipH="1" flipV="1">
                <a:off x="1413" y="1801"/>
                <a:ext cx="378" cy="17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gray">
              <a:xfrm flipH="1">
                <a:off x="1856" y="2884"/>
                <a:ext cx="291" cy="20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gray">
              <a:xfrm>
                <a:off x="3752" y="2843"/>
                <a:ext cx="365" cy="1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gray">
              <a:xfrm flipH="1">
                <a:off x="1850" y="3090"/>
                <a:ext cx="7" cy="1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gray">
              <a:xfrm flipH="1">
                <a:off x="4112" y="3022"/>
                <a:ext cx="7" cy="11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black">
            <a:xfrm>
              <a:off x="2452604" y="2470150"/>
              <a:ext cx="2074946" cy="3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sz="2400" dirty="0"/>
                <a:t>razdražljivost</a:t>
              </a:r>
              <a:endParaRPr lang="en-US" altLang="sr-Latn-RS" sz="2400" dirty="0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black">
            <a:xfrm>
              <a:off x="4692650" y="2470150"/>
              <a:ext cx="2163653" cy="3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sz="2400" dirty="0"/>
                <a:t>dezorijentacija</a:t>
              </a:r>
              <a:endParaRPr lang="en-US" altLang="sr-Latn-RS" sz="2400" dirty="0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black">
            <a:xfrm>
              <a:off x="7046913" y="4006850"/>
              <a:ext cx="1946381" cy="657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r-Latn-RS" sz="2400" dirty="0"/>
                <a:t>otežana koncentracija</a:t>
              </a:r>
              <a:endParaRPr lang="en-US" altLang="sr-Latn-RS" sz="2400" dirty="0"/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black">
            <a:xfrm>
              <a:off x="3854450" y="5536877"/>
              <a:ext cx="1676400" cy="657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sz="2400" dirty="0"/>
                <a:t>promena slike o sebi</a:t>
              </a:r>
              <a:endParaRPr lang="en-US" altLang="sr-Latn-RS" sz="2400" dirty="0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black">
            <a:xfrm>
              <a:off x="334963" y="4006850"/>
              <a:ext cx="1570037" cy="3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sr-Latn-RS" sz="2400" dirty="0"/>
                <a:t>nesanica</a:t>
              </a:r>
              <a:endParaRPr lang="en-US" altLang="sr-Latn-RS" sz="2400" dirty="0"/>
            </a:p>
          </p:txBody>
        </p:sp>
      </p:grpSp>
      <p:sp>
        <p:nvSpPr>
          <p:cNvPr id="2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Dopunski simptomi </a:t>
            </a:r>
          </a:p>
        </p:txBody>
      </p:sp>
    </p:spTree>
    <p:extLst>
      <p:ext uri="{BB962C8B-B14F-4D97-AF65-F5344CB8AC3E}">
        <p14:creationId xmlns:p14="http://schemas.microsoft.com/office/powerpoint/2010/main" val="86949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altLang="sr-Latn-RS" sz="3600" dirty="0"/>
              <a:t>Dopunski simptomi </a:t>
            </a:r>
          </a:p>
        </p:txBody>
      </p:sp>
      <p:sp>
        <p:nvSpPr>
          <p:cNvPr id="73743" name="Rectangle 15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5364163" cy="4824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osećanje bespomoćnosti;</a:t>
            </a:r>
            <a:endParaRPr lang="sr-Latn-CS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r-Latn-RS" sz="2400" dirty="0"/>
              <a:t>osećanje gubitka (telesnog zdravlja, svrhe postojanja, vere, nade i ljudskog dostojanstva). </a:t>
            </a:r>
            <a:endParaRPr lang="sr-Latn-RS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528392" cy="4731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3600" dirty="0"/>
              <a:t>Najčešći oblici ponašanja kod pacijenata sa hroničnim bolom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339752" y="1673225"/>
            <a:ext cx="6804248" cy="3699991"/>
            <a:chOff x="1674" y="1108"/>
            <a:chExt cx="3784" cy="2758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20302575" flipH="1" flipV="1">
              <a:off x="4703" y="2786"/>
              <a:ext cx="755" cy="173"/>
              <a:chOff x="2623" y="1051"/>
              <a:chExt cx="705" cy="188"/>
            </a:xfrm>
          </p:grpSpPr>
          <p:grpSp>
            <p:nvGrpSpPr>
              <p:cNvPr id="70" name="Group 9"/>
              <p:cNvGrpSpPr>
                <a:grpSpLocks/>
              </p:cNvGrpSpPr>
              <p:nvPr/>
            </p:nvGrpSpPr>
            <p:grpSpPr bwMode="auto">
              <a:xfrm>
                <a:off x="2623" y="1051"/>
                <a:ext cx="653" cy="185"/>
                <a:chOff x="1701" y="2568"/>
                <a:chExt cx="982" cy="279"/>
              </a:xfrm>
            </p:grpSpPr>
            <p:sp>
              <p:nvSpPr>
                <p:cNvPr id="74" name="AutoShape 1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5" name="AutoShape 1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6" name="AutoShape 1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  <p:grpSp>
            <p:nvGrpSpPr>
              <p:cNvPr id="71" name="Group 14"/>
              <p:cNvGrpSpPr>
                <a:grpSpLocks/>
              </p:cNvGrpSpPr>
              <p:nvPr/>
            </p:nvGrpSpPr>
            <p:grpSpPr bwMode="auto">
              <a:xfrm rot="1353540">
                <a:off x="2695" y="1088"/>
                <a:ext cx="633" cy="151"/>
                <a:chOff x="1565" y="2568"/>
                <a:chExt cx="952" cy="227"/>
              </a:xfrm>
            </p:grpSpPr>
            <p:sp>
              <p:nvSpPr>
                <p:cNvPr id="72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3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674" y="2351"/>
              <a:ext cx="329" cy="251"/>
              <a:chOff x="2180" y="1267"/>
              <a:chExt cx="1350" cy="1030"/>
            </a:xfrm>
          </p:grpSpPr>
          <p:sp>
            <p:nvSpPr>
              <p:cNvPr id="23" name="Oval 24"/>
              <p:cNvSpPr>
                <a:spLocks noChangeArrowheads="1"/>
              </p:cNvSpPr>
              <p:nvPr/>
            </p:nvSpPr>
            <p:spPr bwMode="gray">
              <a:xfrm>
                <a:off x="2301" y="1267"/>
                <a:ext cx="1021" cy="103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2857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C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082854">
                <a:off x="2180" y="2013"/>
                <a:ext cx="926" cy="237"/>
                <a:chOff x="2598" y="1026"/>
                <a:chExt cx="957" cy="242"/>
              </a:xfrm>
            </p:grpSpPr>
            <p:grpSp>
              <p:nvGrpSpPr>
                <p:cNvPr id="48" name="Group 26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6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66" name="AutoShape 28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7" name="AutoShape 29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8" name="AutoShape 30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9" name="AutoShape 31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61" name="Group 3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62" name="AutoShape 33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3" name="AutoShape 34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4" name="AutoShape 35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65" name="AutoShape 36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  <p:grpSp>
              <p:nvGrpSpPr>
                <p:cNvPr id="49" name="Group 37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5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56" name="AutoShape 39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7" name="AutoShape 40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8" name="AutoShape 41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9" name="AutoShape 42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51" name="Group 4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52" name="AutoShape 44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3" name="AutoShape 45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4" name="AutoShape 46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55" name="AutoShape 47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</p:grpSp>
          <p:grpSp>
            <p:nvGrpSpPr>
              <p:cNvPr id="25" name="Group 48"/>
              <p:cNvGrpSpPr>
                <a:grpSpLocks/>
              </p:cNvGrpSpPr>
              <p:nvPr/>
            </p:nvGrpSpPr>
            <p:grpSpPr bwMode="auto">
              <a:xfrm>
                <a:off x="2604" y="1361"/>
                <a:ext cx="926" cy="237"/>
                <a:chOff x="2598" y="1026"/>
                <a:chExt cx="957" cy="242"/>
              </a:xfrm>
            </p:grpSpPr>
            <p:grpSp>
              <p:nvGrpSpPr>
                <p:cNvPr id="26" name="Group 4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3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44" name="AutoShape 5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5" name="AutoShape 5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6" name="AutoShape 5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7" name="AutoShape 5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39" name="Group 5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40" name="AutoShape 5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1" name="AutoShape 5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2" name="AutoShape 5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43" name="AutoShape 5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  <p:grpSp>
              <p:nvGrpSpPr>
                <p:cNvPr id="27" name="Group 6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34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5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6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7" name="AutoShape 6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  <p:grpSp>
                <p:nvGrpSpPr>
                  <p:cNvPr id="29" name="Group 6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0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1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2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  <p:sp>
                  <p:nvSpPr>
                    <p:cNvPr id="33" name="AutoShape 7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r-Latn-CS"/>
                    </a:p>
                  </p:txBody>
                </p:sp>
              </p:grpSp>
            </p:grpSp>
          </p:grpSp>
        </p:grpSp>
        <p:cxnSp>
          <p:nvCxnSpPr>
            <p:cNvPr id="8" name="AutoShape 71"/>
            <p:cNvCxnSpPr>
              <a:cxnSpLocks noChangeShapeType="1"/>
              <a:stCxn id="23" idx="0"/>
            </p:cNvCxnSpPr>
            <p:nvPr/>
          </p:nvCxnSpPr>
          <p:spPr bwMode="auto">
            <a:xfrm rot="16200000">
              <a:off x="1597" y="1690"/>
              <a:ext cx="883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72"/>
            <p:cNvCxnSpPr>
              <a:cxnSpLocks noChangeShapeType="1"/>
              <a:stCxn id="23" idx="4"/>
            </p:cNvCxnSpPr>
            <p:nvPr/>
          </p:nvCxnSpPr>
          <p:spPr bwMode="auto">
            <a:xfrm rot="16200000" flipH="1">
              <a:off x="1599" y="2840"/>
              <a:ext cx="879" cy="42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Line 73"/>
            <p:cNvSpPr>
              <a:spLocks noChangeShapeType="1"/>
            </p:cNvSpPr>
            <p:nvPr/>
          </p:nvSpPr>
          <p:spPr bwMode="auto">
            <a:xfrm>
              <a:off x="1974" y="2482"/>
              <a:ext cx="2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2256" y="1108"/>
              <a:ext cx="1411" cy="710"/>
              <a:chOff x="2289" y="1260"/>
              <a:chExt cx="1335" cy="672"/>
            </a:xfrm>
          </p:grpSpPr>
          <p:sp>
            <p:nvSpPr>
              <p:cNvPr id="21" name="AutoShape 75"/>
              <p:cNvSpPr>
                <a:spLocks noChangeArrowheads="1"/>
              </p:cNvSpPr>
              <p:nvPr/>
            </p:nvSpPr>
            <p:spPr bwMode="ltGray">
              <a:xfrm>
                <a:off x="2289" y="1260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22" name="Picture 76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1280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2258" y="2131"/>
              <a:ext cx="1411" cy="710"/>
              <a:chOff x="2291" y="2228"/>
              <a:chExt cx="1335" cy="672"/>
            </a:xfrm>
          </p:grpSpPr>
          <p:sp>
            <p:nvSpPr>
              <p:cNvPr id="19" name="AutoShape 78"/>
              <p:cNvSpPr>
                <a:spLocks noChangeArrowheads="1"/>
              </p:cNvSpPr>
              <p:nvPr/>
            </p:nvSpPr>
            <p:spPr bwMode="ltGray">
              <a:xfrm>
                <a:off x="2291" y="222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20" name="Picture 79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2250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2260" y="3156"/>
              <a:ext cx="1411" cy="710"/>
              <a:chOff x="2293" y="3198"/>
              <a:chExt cx="1335" cy="672"/>
            </a:xfrm>
          </p:grpSpPr>
          <p:sp>
            <p:nvSpPr>
              <p:cNvPr id="17" name="AutoShape 81"/>
              <p:cNvSpPr>
                <a:spLocks noChangeArrowheads="1"/>
              </p:cNvSpPr>
              <p:nvPr/>
            </p:nvSpPr>
            <p:spPr bwMode="ltGray">
              <a:xfrm>
                <a:off x="2293" y="3198"/>
                <a:ext cx="1335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sr-Latn-CS"/>
              </a:p>
            </p:txBody>
          </p:sp>
          <p:pic>
            <p:nvPicPr>
              <p:cNvPr id="18" name="Picture 82" descr="Picture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313" y="3216"/>
                <a:ext cx="386" cy="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83"/>
            <p:cNvSpPr>
              <a:spLocks noChangeArrowheads="1"/>
            </p:cNvSpPr>
            <p:nvPr/>
          </p:nvSpPr>
          <p:spPr bwMode="auto">
            <a:xfrm>
              <a:off x="2174" y="1310"/>
              <a:ext cx="158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sr-Latn-RS" sz="2000" dirty="0"/>
                <a:t>HIPERAKTIVNOST</a:t>
              </a: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294" y="2253"/>
              <a:ext cx="13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r-Latn-RS" sz="2400" dirty="0"/>
                <a:t>POVLAČENJE</a:t>
              </a:r>
              <a:endParaRPr lang="en-US" altLang="sr-Latn-RS" sz="2400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85"/>
            <p:cNvSpPr>
              <a:spLocks noChangeArrowheads="1"/>
            </p:cNvSpPr>
            <p:nvPr/>
          </p:nvSpPr>
          <p:spPr bwMode="auto">
            <a:xfrm>
              <a:off x="2294" y="3293"/>
              <a:ext cx="13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RS" sz="2400" dirty="0"/>
                <a:t>REGRESIJA</a:t>
              </a:r>
              <a:endParaRPr lang="sr-Latn-CS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A2C5F18-42BD-4D5A-89DD-150DB5C0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418" y="4381099"/>
            <a:ext cx="4066384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4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2753</TotalTime>
  <Words>1130</Words>
  <Application>Microsoft Office PowerPoint</Application>
  <PresentationFormat>On-screen Show (4:3)</PresentationFormat>
  <Paragraphs>144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Celestial</vt:lpstr>
      <vt:lpstr>PSIHOFIZIČKA   PODRŠKA    PACIJENTIMA    SA    HRONIČNIM   BOLOM</vt:lpstr>
      <vt:lpstr>Samo moj</vt:lpstr>
      <vt:lpstr>PowerPoint Presentation</vt:lpstr>
      <vt:lpstr>Koja su najčešća oboljenja i poremećaji koji rezultiraju hroničnim bolom?</vt:lpstr>
      <vt:lpstr>Šta najčešće  dovodi do narušavanja balansa u telu i mislima i rezultira gubitkom zdravlja?</vt:lpstr>
      <vt:lpstr>Vreme provedeno kod lekara –  stanje distressa</vt:lpstr>
      <vt:lpstr>Dopunski simptomi </vt:lpstr>
      <vt:lpstr>Dopunski simptomi </vt:lpstr>
      <vt:lpstr>Najčešći oblici ponašanja kod pacijenata sa hroničnim bolom</vt:lpstr>
      <vt:lpstr>NAČIN RADA</vt:lpstr>
      <vt:lpstr>PowerPoint Presentation</vt:lpstr>
      <vt:lpstr>PowerPoint Presentation</vt:lpstr>
      <vt:lpstr>Psihofizioterapeut razumeva i prepoznaje -sagledava psihofizički funkcionalni status pacijenta analizirajući:</vt:lpstr>
      <vt:lpstr>Neophodno je uvođenje medikamenata, fizikalne terapije i psihoterapije. Pojedinac se potom upoznaje sa svojim zdravstvenim stanjem i edukuje se o tehnikama relaksacije i modifikovanja negativnih automatskih misli i katastrofičnih predviđanja koja mogu biti štetne u tretmanu bola (Berger, 1997)</vt:lpstr>
      <vt:lpstr>PowerPoint Presentation</vt:lpstr>
      <vt:lpstr>Na fizičkom nivou:</vt:lpstr>
      <vt:lpstr>Terapija za fizičko telo:</vt:lpstr>
      <vt:lpstr>Terapija za fizičko telo:</vt:lpstr>
      <vt:lpstr>Terapija za fizičko telo:</vt:lpstr>
      <vt:lpstr>Terapija za fizičko telo:</vt:lpstr>
      <vt:lpstr>PowerPoint Presentation</vt:lpstr>
      <vt:lpstr>Na nivou misli i osećanja:</vt:lpstr>
      <vt:lpstr>Promena misli i osećanja - put ka izlasku iz bola!</vt:lpstr>
      <vt:lpstr>Promena misli i osećanja - put ka izlasku iz bola!</vt:lpstr>
      <vt:lpstr>Tehnike za oslobađanje emocionalnih blokada:</vt:lpstr>
      <vt:lpstr>Grupe psiho - socijalne podrške</vt:lpstr>
      <vt:lpstr>Rad u grupama psihosocijalne podrške</vt:lpstr>
      <vt:lpstr>Rad u grupama psihosocijalne podrške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Nenad Nedic</cp:lastModifiedBy>
  <cp:revision>447</cp:revision>
  <dcterms:created xsi:type="dcterms:W3CDTF">2010-05-23T14:28:12Z</dcterms:created>
  <dcterms:modified xsi:type="dcterms:W3CDTF">2021-07-29T10:06:15Z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511c7554-cdbe-415b-b9e0-e4f4e9ac9b59</vt:lpwstr>
  </property>
  <property fmtid="{D5CDD505-2E9C-101B-9397-08002B2CF9AE}" pid="3" name="TelekomSerbiaKLASIFIKACIJA">
    <vt:lpwstr>НЕКЛАСИФИКОВАНО</vt:lpwstr>
  </property>
</Properties>
</file>